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267" r:id="rId3"/>
    <p:sldId id="288" r:id="rId4"/>
    <p:sldId id="313" r:id="rId5"/>
    <p:sldId id="314" r:id="rId6"/>
    <p:sldId id="318" r:id="rId7"/>
    <p:sldId id="295" r:id="rId8"/>
    <p:sldId id="277" r:id="rId9"/>
    <p:sldId id="276" r:id="rId10"/>
    <p:sldId id="278" r:id="rId11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78" d="100"/>
        <a:sy n="1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A14EC-7B06-4EBA-8F31-AC9B520B8E42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B0376-00E8-41D9-820B-7D825F5DF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52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B0376-00E8-41D9-820B-7D825F5DF0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41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B0376-00E8-41D9-820B-7D825F5DF0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31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5B08D-1EE5-E5AA-859E-14B6237FE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3C0D70-1D49-C14F-2FE1-73DD9C11B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A86118-4765-9401-0A28-B418B61E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819A42-0F9D-4878-31B6-DF2398EA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B02598-3A42-95E2-C24A-C89815D0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50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944DD-B00B-21D7-7778-1D886C76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17A215-10B1-EBFC-CF1D-1F82F478E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A32003-378F-05A1-E30A-56C19F71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9636F1-B405-5D20-7836-24F3ECB5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283A7E-3BA9-EC60-9421-030E72BF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77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EC5D54-1D84-A172-68D4-4DC9844C6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443875-4C02-8545-9D75-C7254BC41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0E6CCB-3B95-B374-35D1-102E6343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3F68BB-6872-50AC-6569-9AF83DF2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377F8E-02EF-42F8-2FD3-55A02FEC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68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6C239-AFCF-BE88-DCC8-182084BE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D8E6B-F5EB-2078-3163-0CD24A84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8CA81B-7050-6633-8378-ED998E90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38C20D-C9DF-567C-F50A-CC0F3698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BE21CC-7601-7C4A-4BA0-86F87460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5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A12CA-B1E9-50AD-95FA-481A0F27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86A9AF-C076-99FE-282D-4B1B30D4D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3E2703-2635-5640-B034-DECF4623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7D921E-2651-350B-B6A3-563AF270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6F3D3A-8F3B-9E00-0FF4-130532CB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01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2EAEC-FA35-9B84-E90D-CDD7F5CA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0BF4F-2D5E-8D26-F063-AB3B43642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AF800A-F308-EFE5-1C2C-A95CE8677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B9A441-51B2-8FD0-7404-22469E1B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334F6E-4306-EF08-D951-17D02F4F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82B377-8D7D-EE55-A7CB-4B7944B6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5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4204A-B975-5149-DD50-4B3A89AE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40412D-029A-3573-4DB4-D75DE3990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AC415-5A53-4279-86AF-541DB78C9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5510F7-A256-B896-3345-917C51C08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34B7AB-F242-761B-DB15-6D65189E4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6910BC-015E-CF10-7E5F-F3EADA5A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BB3BFC-0645-1D75-CB00-38634E12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B95B390-3FDA-7E38-026E-FF104C5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34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CF616-A473-7D79-066D-3D798E2D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57EE4F-78B4-55B1-180F-19FDC875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9755CD-1343-1260-C012-F71D2959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724097-92F9-0817-7105-B468C805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08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E8472D-129B-966E-43A4-B7DB7639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AEF033-9206-295E-AC9E-FB106A6A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0A3F90-C6B4-C80C-7353-B4E27844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29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A7F28-27A0-DD9B-63BF-EE9292C8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DE1D4-C82D-EC87-8705-E9902705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B3257A-0930-762B-A3A2-C3D8EAAFF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21234D-9DEA-9D34-3568-71DE9353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C6FFD3-6F96-5390-A293-9C8D719A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405AF2-3780-F7D3-8454-BE31602C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0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31DEC-F737-B40C-11F6-AB7F4222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3473E6-B19E-8E19-C61A-81FFA9B40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65FE09-1221-434F-8D44-3E8DD21B0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4E4887-D7CA-F19B-E337-E6500028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F1126C-F7AD-5E15-1EC5-3BC33017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C7EEA7-AEA0-F11A-A53D-B9674FBA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32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2E4FBB-DC5C-3F7C-2868-BF8509D5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D08CF7-2A00-B19E-ACE9-6131396B8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193D2F-0F1C-7E19-B126-5EBA848AE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9F88-DB66-4849-A8CD-862EB2EBC84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42E622-58BC-80F5-CEC0-4793565D6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440BFC-96B0-1198-FA69-3F0AE9ED2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1DAF-6886-4C14-9BB4-5FE943100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53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4B6D2-C0B4-EE78-300E-056FEE8B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395CF-B0E1-3D2A-7E4C-46E34776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Autofit/>
          </a:bodyPr>
          <a:lstStyle/>
          <a:p>
            <a:pPr algn="ctr"/>
            <a:endParaRPr lang="fr-FR" sz="2800" b="1" dirty="0"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38A5EF-9CD5-36A3-0911-7446E6BDC960}"/>
              </a:ext>
            </a:extLst>
          </p:cNvPr>
          <p:cNvSpPr txBox="1"/>
          <p:nvPr/>
        </p:nvSpPr>
        <p:spPr>
          <a:xfrm>
            <a:off x="353961" y="1484671"/>
            <a:ext cx="112481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DC3020-5689-D4C5-0285-643EE9FD2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5E0171FC-AB73-D2FA-467F-427B10E420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8595" y="1887794"/>
          <a:ext cx="10367896" cy="442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" r:id="rId2" imgW="0" imgH="0" progId="StaticMetafile">
                  <p:embed/>
                </p:oleObj>
              </mc:Choice>
              <mc:Fallback>
                <p:oleObj name="Photo" r:id="rId2" imgW="0" imgH="0" progId="StaticMetafile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81DA3441-B623-C47C-D29B-44B8D587E6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95" y="1887794"/>
                        <a:ext cx="10367896" cy="4424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41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5F2A0-5906-AE73-47D6-2737AE19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9B560-8B60-B32E-0117-704C797C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26828"/>
          </a:xfrm>
        </p:spPr>
        <p:txBody>
          <a:bodyPr>
            <a:noAutofit/>
          </a:bodyPr>
          <a:lstStyle/>
          <a:p>
            <a:pPr algn="just"/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</a:rPr>
              <a:t>Les bénéfices pour la population seraient les suivants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30FF35-4E70-B44A-76D8-89C35122C269}"/>
              </a:ext>
            </a:extLst>
          </p:cNvPr>
          <p:cNvSpPr txBox="1"/>
          <p:nvPr/>
        </p:nvSpPr>
        <p:spPr>
          <a:xfrm>
            <a:off x="0" y="1484671"/>
            <a:ext cx="12192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Protéger durablement la ressource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en eau superficielle à la source d’</a:t>
            </a:r>
            <a:r>
              <a:rPr lang="fr-FR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Akatse</a:t>
            </a:r>
            <a:b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Réaliser une prise d’eau additionnelle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avec réhabilitation et installation d’un nouveau modèle de filtre à </a:t>
            </a:r>
            <a:r>
              <a:rPr lang="fr-FR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Akatse</a:t>
            </a:r>
            <a:b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Réaliser 6.500 mètres de réseau de distribution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avec 4 nouvelles bornes fontaines, 90 branchements privés en partie subventionné à Kloto2, </a:t>
            </a:r>
          </a:p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Assurer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 le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renforcement de la prise d’eau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à la source et un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accompagnement à l’éradication des branchements illicites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actuels sur la conduite entre la source et KPALIME améliorera de 30% la production d’eau à KPALIME </a:t>
            </a:r>
            <a:b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Installer une régulation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du prix de l’eau sur KPALIME et KLOTO2</a:t>
            </a:r>
            <a:b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Accompagner les acteurs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pour supprimer les prises d’eau informelles</a:t>
            </a:r>
            <a:b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Améliorer la gestion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des bornes fontaine</a:t>
            </a:r>
            <a:endParaRPr lang="fr-F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E6BAF5-5FD3-7824-28B6-EE3CD9CADE26}"/>
              </a:ext>
            </a:extLst>
          </p:cNvPr>
          <p:cNvSpPr txBox="1"/>
          <p:nvPr/>
        </p:nvSpPr>
        <p:spPr>
          <a:xfrm>
            <a:off x="513708" y="6176963"/>
            <a:ext cx="1115773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PROJET PASEK 2</a:t>
            </a:r>
          </a:p>
        </p:txBody>
      </p:sp>
    </p:spTree>
    <p:extLst>
      <p:ext uri="{BB962C8B-B14F-4D97-AF65-F5344CB8AC3E}">
        <p14:creationId xmlns:p14="http://schemas.microsoft.com/office/powerpoint/2010/main" val="49489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5F2A0-5906-AE73-47D6-2737AE19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9B560-8B60-B32E-0117-704C797C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latin typeface="+mn-lt"/>
              </a:rPr>
              <a:t>Jumelage Coopération</a:t>
            </a:r>
            <a:br>
              <a:rPr lang="fr-FR" sz="2800" b="1" dirty="0">
                <a:latin typeface="+mn-lt"/>
              </a:rPr>
            </a:br>
            <a:r>
              <a:rPr lang="fr-FR" sz="2800" b="1" dirty="0">
                <a:latin typeface="+mn-lt"/>
              </a:rPr>
              <a:t>Amitié Bressuire Kpalimé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30FF35-4E70-B44A-76D8-89C35122C269}"/>
              </a:ext>
            </a:extLst>
          </p:cNvPr>
          <p:cNvSpPr txBox="1"/>
          <p:nvPr/>
        </p:nvSpPr>
        <p:spPr>
          <a:xfrm>
            <a:off x="353961" y="1484671"/>
            <a:ext cx="112481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endParaRPr lang="fr-FR" sz="3600" dirty="0"/>
          </a:p>
          <a:p>
            <a:pPr marL="1485900" lvl="2" indent="-571500">
              <a:buFontTx/>
              <a:buChar char="-"/>
            </a:pPr>
            <a:r>
              <a:rPr lang="fr-FR" sz="3600" dirty="0"/>
              <a:t>Echanges scolaires</a:t>
            </a:r>
          </a:p>
          <a:p>
            <a:pPr marL="1485900" lvl="2" indent="-571500">
              <a:buFontTx/>
              <a:buChar char="-"/>
            </a:pPr>
            <a:endParaRPr lang="fr-FR" sz="3600" dirty="0"/>
          </a:p>
          <a:p>
            <a:pPr marL="1485900" lvl="2" indent="-571500">
              <a:buFontTx/>
              <a:buChar char="-"/>
            </a:pPr>
            <a:r>
              <a:rPr lang="fr-FR" sz="3600" dirty="0"/>
              <a:t>Pasek 2</a:t>
            </a:r>
          </a:p>
          <a:p>
            <a:pPr marL="1485900" lvl="2" indent="-571500">
              <a:buFontTx/>
              <a:buChar char="-"/>
            </a:pP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FCFDCDF-64F3-958A-BAC0-FADA27B0079A}"/>
              </a:ext>
            </a:extLst>
          </p:cNvPr>
          <p:cNvSpPr txBox="1"/>
          <p:nvPr/>
        </p:nvSpPr>
        <p:spPr>
          <a:xfrm>
            <a:off x="339047" y="6287784"/>
            <a:ext cx="1117828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ACCUEIL</a:t>
            </a:r>
          </a:p>
        </p:txBody>
      </p:sp>
    </p:spTree>
    <p:extLst>
      <p:ext uri="{BB962C8B-B14F-4D97-AF65-F5344CB8AC3E}">
        <p14:creationId xmlns:p14="http://schemas.microsoft.com/office/powerpoint/2010/main" val="281323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74722-E814-BFD6-57BF-AFA25C04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91905-58F1-86E2-ECBC-3CCC5C2E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latin typeface="+mn-lt"/>
              </a:rPr>
              <a:t>Jumelage Coopération</a:t>
            </a:r>
            <a:br>
              <a:rPr lang="fr-FR" sz="2800" b="1" dirty="0">
                <a:latin typeface="+mn-lt"/>
              </a:rPr>
            </a:br>
            <a:r>
              <a:rPr lang="fr-FR" sz="2800" b="1" dirty="0">
                <a:latin typeface="+mn-lt"/>
              </a:rPr>
              <a:t>Amitié Bressuire Kpalimé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8B6B90-C41C-1A3D-DB9D-358FAAC7C179}"/>
              </a:ext>
            </a:extLst>
          </p:cNvPr>
          <p:cNvSpPr txBox="1"/>
          <p:nvPr/>
        </p:nvSpPr>
        <p:spPr>
          <a:xfrm>
            <a:off x="238324" y="1243786"/>
            <a:ext cx="115230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u="sng" dirty="0">
                <a:solidFill>
                  <a:srgbClr val="000000"/>
                </a:solidFill>
                <a:latin typeface="Calibri" panose="020F0502020204030204" pitchFamily="34" charset="0"/>
              </a:rPr>
              <a:t>Janvier 2025  </a:t>
            </a:r>
          </a:p>
          <a:p>
            <a:r>
              <a:rPr lang="fr-FR" sz="3600" dirty="0">
                <a:solidFill>
                  <a:srgbClr val="000000"/>
                </a:solidFill>
                <a:latin typeface="Calibri" panose="020F0502020204030204" pitchFamily="34" charset="0"/>
              </a:rPr>
              <a:t>	Lycée Maurice Genevoix et Lycée </a:t>
            </a:r>
            <a:r>
              <a:rPr lang="fr-FR" sz="3600" dirty="0" err="1">
                <a:solidFill>
                  <a:srgbClr val="000000"/>
                </a:solidFill>
                <a:latin typeface="Calibri" panose="020F0502020204030204" pitchFamily="34" charset="0"/>
              </a:rPr>
              <a:t>Kpodzi</a:t>
            </a:r>
            <a:r>
              <a:rPr lang="fr-FR" sz="3600" dirty="0">
                <a:solidFill>
                  <a:srgbClr val="000000"/>
                </a:solidFill>
                <a:latin typeface="Calibri" panose="020F0502020204030204" pitchFamily="34" charset="0"/>
              </a:rPr>
              <a:t> :</a:t>
            </a:r>
          </a:p>
          <a:p>
            <a:endParaRPr lang="fr-FR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rgbClr val="000000"/>
                </a:solidFill>
                <a:latin typeface="Calibri" panose="020F0502020204030204" pitchFamily="34" charset="0"/>
              </a:rPr>
              <a:t>échanges de connaissances scientifiques</a:t>
            </a:r>
          </a:p>
          <a:p>
            <a:pPr marL="571500" indent="-571500">
              <a:buFontTx/>
              <a:buChar char="-"/>
            </a:pPr>
            <a:endParaRPr lang="fr-FR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rgbClr val="000000"/>
                </a:solidFill>
                <a:latin typeface="Calibri" panose="020F0502020204030204" pitchFamily="34" charset="0"/>
              </a:rPr>
              <a:t>échanges de connaissances littéraires et artistiques</a:t>
            </a:r>
          </a:p>
          <a:p>
            <a:pPr marL="571500" indent="-571500">
              <a:buFontTx/>
              <a:buChar char="-"/>
            </a:pPr>
            <a:endParaRPr lang="fr-FR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55F64E-CC83-6736-B4A8-09C0F1A80A18}"/>
              </a:ext>
            </a:extLst>
          </p:cNvPr>
          <p:cNvSpPr txBox="1"/>
          <p:nvPr/>
        </p:nvSpPr>
        <p:spPr>
          <a:xfrm>
            <a:off x="238324" y="6267236"/>
            <a:ext cx="1142284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ECHANGES SCOLAIRES</a:t>
            </a:r>
          </a:p>
        </p:txBody>
      </p:sp>
    </p:spTree>
    <p:extLst>
      <p:ext uri="{BB962C8B-B14F-4D97-AF65-F5344CB8AC3E}">
        <p14:creationId xmlns:p14="http://schemas.microsoft.com/office/powerpoint/2010/main" val="188682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6D73F-E078-C642-E2BD-B7E3F9C0B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6A4A6-287F-C811-2243-B3F820EE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latin typeface="+mn-lt"/>
              </a:rPr>
              <a:t>Jumelage Coopération</a:t>
            </a:r>
            <a:br>
              <a:rPr lang="fr-FR" sz="2800" b="1" dirty="0">
                <a:latin typeface="+mn-lt"/>
              </a:rPr>
            </a:br>
            <a:r>
              <a:rPr lang="fr-FR" sz="2800" b="1" dirty="0">
                <a:latin typeface="+mn-lt"/>
              </a:rPr>
              <a:t>Amitié Bressuire Kpalimé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945BCD-030B-3430-6D4A-971A98BA0B61}"/>
              </a:ext>
            </a:extLst>
          </p:cNvPr>
          <p:cNvSpPr txBox="1"/>
          <p:nvPr/>
        </p:nvSpPr>
        <p:spPr>
          <a:xfrm>
            <a:off x="238324" y="1243787"/>
            <a:ext cx="74056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Janvier 2025 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: Rencontre Lycée Maurice Genevoix</a:t>
            </a:r>
          </a:p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Projection du film «Good bye Julia»</a:t>
            </a:r>
          </a:p>
          <a:p>
            <a:pPr algn="ctr"/>
            <a:endParaRPr lang="fr-FR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805D2A-3774-3C6F-F6EB-57ADD6F10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2" r="28258" b="18030"/>
          <a:stretch>
            <a:fillRect/>
          </a:stretch>
        </p:blipFill>
        <p:spPr>
          <a:xfrm>
            <a:off x="11437" y="2274838"/>
            <a:ext cx="4223292" cy="2092363"/>
          </a:xfrm>
          <a:prstGeom prst="rect">
            <a:avLst/>
          </a:prstGeom>
        </p:spPr>
      </p:pic>
      <p:pic>
        <p:nvPicPr>
          <p:cNvPr id="6" name="Image 5" descr="Une image contenant habits, intérieur, personne, chaise&#10;&#10;Le contenu généré par l’IA peut être incorrect.">
            <a:extLst>
              <a:ext uri="{FF2B5EF4-FFF2-40B4-BE49-F238E27FC236}">
                <a16:creationId xmlns:a16="http://schemas.microsoft.com/office/drawing/2014/main" id="{0F62F72C-E82E-A238-A573-EF9EFC220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41284" r="31803"/>
          <a:stretch>
            <a:fillRect/>
          </a:stretch>
        </p:blipFill>
        <p:spPr>
          <a:xfrm>
            <a:off x="3984354" y="3974833"/>
            <a:ext cx="4223292" cy="2142890"/>
          </a:xfrm>
          <a:prstGeom prst="rect">
            <a:avLst/>
          </a:prstGeom>
        </p:spPr>
      </p:pic>
      <p:pic>
        <p:nvPicPr>
          <p:cNvPr id="3" name="Picture 2" descr="Goodbye Julia - Film 2023 - AlloCiné">
            <a:extLst>
              <a:ext uri="{FF2B5EF4-FFF2-40B4-BE49-F238E27FC236}">
                <a16:creationId xmlns:a16="http://schemas.microsoft.com/office/drawing/2014/main" id="{D88232CB-4826-09BB-F7DD-C830CEEA6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60" y="1161921"/>
            <a:ext cx="3677903" cy="50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006C81-572F-19E1-509E-04EE735545A6}"/>
              </a:ext>
            </a:extLst>
          </p:cNvPr>
          <p:cNvSpPr txBox="1"/>
          <p:nvPr/>
        </p:nvSpPr>
        <p:spPr>
          <a:xfrm>
            <a:off x="238324" y="6267236"/>
            <a:ext cx="1142284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ECHANGES SCOLAIRES</a:t>
            </a:r>
          </a:p>
        </p:txBody>
      </p:sp>
    </p:spTree>
    <p:extLst>
      <p:ext uri="{BB962C8B-B14F-4D97-AF65-F5344CB8AC3E}">
        <p14:creationId xmlns:p14="http://schemas.microsoft.com/office/powerpoint/2010/main" val="262448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08CBE-3B27-30FC-D2F4-532FBC8D5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A8112-FC29-C25E-039E-E8E80D0E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latin typeface="+mn-lt"/>
              </a:rPr>
              <a:t>Jumelage Coopération</a:t>
            </a:r>
            <a:br>
              <a:rPr lang="fr-FR" sz="2800" b="1" dirty="0">
                <a:latin typeface="+mn-lt"/>
              </a:rPr>
            </a:br>
            <a:r>
              <a:rPr lang="fr-FR" sz="2800" b="1" dirty="0">
                <a:latin typeface="+mn-lt"/>
              </a:rPr>
              <a:t>Amitié Bressuire Kpalimé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5315A2-7141-DBBC-62AA-F17E47E50899}"/>
              </a:ext>
            </a:extLst>
          </p:cNvPr>
          <p:cNvSpPr txBox="1"/>
          <p:nvPr/>
        </p:nvSpPr>
        <p:spPr>
          <a:xfrm>
            <a:off x="238324" y="1243786"/>
            <a:ext cx="115230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u="sng" dirty="0">
                <a:solidFill>
                  <a:srgbClr val="000000"/>
                </a:solidFill>
                <a:latin typeface="Calibri" panose="020F0502020204030204" pitchFamily="34" charset="0"/>
              </a:rPr>
              <a:t>Juin 2025  :</a:t>
            </a:r>
          </a:p>
          <a:p>
            <a:endParaRPr lang="fr-FR" sz="36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3600" dirty="0">
                <a:solidFill>
                  <a:srgbClr val="000000"/>
                </a:solidFill>
                <a:latin typeface="Calibri" panose="020F0502020204030204" pitchFamily="34" charset="0"/>
              </a:rPr>
              <a:t>	Présentation à SEVRES EUROPE des objectifs d’un jumelage coopération décentralisé, et des actions pour l’extension des réseaux d’eau potable à Kpalimé</a:t>
            </a:r>
          </a:p>
          <a:p>
            <a:pPr algn="ctr"/>
            <a:endParaRPr lang="fr-FR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316D81-0BDD-AC74-DE04-10254151528C}"/>
              </a:ext>
            </a:extLst>
          </p:cNvPr>
          <p:cNvSpPr txBox="1"/>
          <p:nvPr/>
        </p:nvSpPr>
        <p:spPr>
          <a:xfrm>
            <a:off x="238324" y="6267236"/>
            <a:ext cx="1142284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ECHANGES SCOLAIRES</a:t>
            </a:r>
          </a:p>
        </p:txBody>
      </p:sp>
    </p:spTree>
    <p:extLst>
      <p:ext uri="{BB962C8B-B14F-4D97-AF65-F5344CB8AC3E}">
        <p14:creationId xmlns:p14="http://schemas.microsoft.com/office/powerpoint/2010/main" val="275369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2E892-1946-ADC8-FC35-295EED95C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6E5E8-0DF8-DEF0-62F0-64D2BE2A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latin typeface="+mn-lt"/>
              </a:rPr>
              <a:t>Jumelage Coopération</a:t>
            </a:r>
            <a:br>
              <a:rPr lang="fr-FR" sz="2800" b="1" dirty="0">
                <a:latin typeface="+mn-lt"/>
              </a:rPr>
            </a:br>
            <a:r>
              <a:rPr lang="fr-FR" sz="2800" b="1" dirty="0">
                <a:latin typeface="+mn-lt"/>
              </a:rPr>
              <a:t>Amitié Bressuire Kpalimé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D8903C-4718-B39C-21F2-BCD6C58DAD36}"/>
              </a:ext>
            </a:extLst>
          </p:cNvPr>
          <p:cNvSpPr txBox="1"/>
          <p:nvPr/>
        </p:nvSpPr>
        <p:spPr>
          <a:xfrm>
            <a:off x="503435" y="1243787"/>
            <a:ext cx="10850366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u="sng" dirty="0">
                <a:solidFill>
                  <a:srgbClr val="000000"/>
                </a:solidFill>
                <a:latin typeface="Calibri" panose="020F0502020204030204" pitchFamily="34" charset="0"/>
              </a:rPr>
              <a:t>Décembre 2025  :</a:t>
            </a:r>
          </a:p>
          <a:p>
            <a:endParaRPr lang="fr-FR" sz="36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3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sz="2800" dirty="0">
                <a:solidFill>
                  <a:srgbClr val="000000"/>
                </a:solidFill>
              </a:rPr>
              <a:t>P</a:t>
            </a:r>
            <a:r>
              <a:rPr lang="fr-FR" sz="2800" dirty="0"/>
              <a:t>articipation au forum de la mobilité européenne et internationale à la cité de la jeunesse à BRESSUIRE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endParaRPr lang="fr-FR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AF938E-9388-7EA2-F70C-D49FC56AE9CA}"/>
              </a:ext>
            </a:extLst>
          </p:cNvPr>
          <p:cNvSpPr txBox="1"/>
          <p:nvPr/>
        </p:nvSpPr>
        <p:spPr>
          <a:xfrm>
            <a:off x="238324" y="6267236"/>
            <a:ext cx="1142284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ECHANGES SCOLAIRES</a:t>
            </a:r>
          </a:p>
        </p:txBody>
      </p:sp>
    </p:spTree>
    <p:extLst>
      <p:ext uri="{BB962C8B-B14F-4D97-AF65-F5344CB8AC3E}">
        <p14:creationId xmlns:p14="http://schemas.microsoft.com/office/powerpoint/2010/main" val="415467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2B94C-B9DC-11C5-70CC-81A46F6A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latin typeface="+mn-lt"/>
              </a:rPr>
              <a:t>Jumelage Coopération</a:t>
            </a:r>
            <a:br>
              <a:rPr lang="fr-FR" sz="4000" b="1" dirty="0">
                <a:latin typeface="+mn-lt"/>
              </a:rPr>
            </a:br>
            <a:r>
              <a:rPr lang="fr-FR" sz="4000" b="1" dirty="0">
                <a:latin typeface="+mn-lt"/>
              </a:rPr>
              <a:t>Amitié Bressuire Kpalimé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B1AE24-70D9-E5FD-781B-4E6754140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PASEK 2</a:t>
            </a:r>
          </a:p>
          <a:p>
            <a:endParaRPr lang="fr-FR" sz="4000" b="1" dirty="0"/>
          </a:p>
          <a:p>
            <a:r>
              <a:rPr lang="fr-FR" dirty="0"/>
              <a:t>Démarches financement Syndicat du Val de Loire</a:t>
            </a:r>
          </a:p>
          <a:p>
            <a:r>
              <a:rPr lang="fr-FR" dirty="0"/>
              <a:t>Liens réguliers avec « Experts Solidaires » pour le montage financier</a:t>
            </a:r>
          </a:p>
          <a:p>
            <a:r>
              <a:rPr lang="fr-FR" dirty="0"/>
              <a:t>Démarrage appel d’offres en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E0C225-C928-E4F0-44CF-DCA3D61A4653}"/>
              </a:ext>
            </a:extLst>
          </p:cNvPr>
          <p:cNvSpPr txBox="1"/>
          <p:nvPr/>
        </p:nvSpPr>
        <p:spPr>
          <a:xfrm>
            <a:off x="513708" y="6176963"/>
            <a:ext cx="1115773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PROJET PASEK 2</a:t>
            </a:r>
          </a:p>
        </p:txBody>
      </p:sp>
    </p:spTree>
    <p:extLst>
      <p:ext uri="{BB962C8B-B14F-4D97-AF65-F5344CB8AC3E}">
        <p14:creationId xmlns:p14="http://schemas.microsoft.com/office/powerpoint/2010/main" val="330182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5F2A0-5906-AE73-47D6-2737AE19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9B560-8B60-B32E-0117-704C797C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36998"/>
            <a:ext cx="5784352" cy="4756936"/>
          </a:xfrm>
        </p:spPr>
        <p:txBody>
          <a:bodyPr>
            <a:noAutofit/>
          </a:bodyPr>
          <a:lstStyle/>
          <a:p>
            <a:pPr algn="just"/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La mise en œuvre de ce nouveau projet </a:t>
            </a:r>
            <a:r>
              <a:rPr lang="fr-F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PASEK 2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, a débuté en janvier 2025 : l’objectif est l’amélioration du service d’eau potable, en particulier le captage de l’eau potable au niveau de la source. Le débit pourrait être amélioré en désensablant la source.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30FF35-4E70-B44A-76D8-89C35122C269}"/>
              </a:ext>
            </a:extLst>
          </p:cNvPr>
          <p:cNvSpPr txBox="1"/>
          <p:nvPr/>
        </p:nvSpPr>
        <p:spPr>
          <a:xfrm>
            <a:off x="250521" y="4966907"/>
            <a:ext cx="112984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fr-FR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702650-F2F0-985F-3802-FA1119C6B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3" y="3007945"/>
            <a:ext cx="6325547" cy="33723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FF1D7A-E3EE-3F40-25F4-8225BEE14AFA}"/>
              </a:ext>
            </a:extLst>
          </p:cNvPr>
          <p:cNvSpPr txBox="1"/>
          <p:nvPr/>
        </p:nvSpPr>
        <p:spPr>
          <a:xfrm>
            <a:off x="513708" y="6176963"/>
            <a:ext cx="1115773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PROJET PASEK 2</a:t>
            </a:r>
          </a:p>
        </p:txBody>
      </p:sp>
    </p:spTree>
    <p:extLst>
      <p:ext uri="{BB962C8B-B14F-4D97-AF65-F5344CB8AC3E}">
        <p14:creationId xmlns:p14="http://schemas.microsoft.com/office/powerpoint/2010/main" val="355551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3C92D-720A-8FE6-C89F-AD3BBB4B0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DB063CD-0CC6-1965-339C-37A71F340821}"/>
              </a:ext>
            </a:extLst>
          </p:cNvPr>
          <p:cNvSpPr txBox="1"/>
          <p:nvPr/>
        </p:nvSpPr>
        <p:spPr>
          <a:xfrm>
            <a:off x="4834550" y="5251010"/>
            <a:ext cx="778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dirty="0"/>
          </a:p>
          <a:p>
            <a:pPr algn="just"/>
            <a:endParaRPr lang="fr-FR" sz="2000" dirty="0"/>
          </a:p>
          <a:p>
            <a:pPr algn="just"/>
            <a:r>
              <a:rPr lang="fr-FR" dirty="0"/>
              <a:t> </a:t>
            </a:r>
          </a:p>
          <a:p>
            <a:endParaRPr lang="fr-FR" sz="4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CE8EEFA-1CA0-49BD-A68B-904CE3ED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365125"/>
            <a:ext cx="11014753" cy="5935467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Coût prévisionnel et financement de l'opération PASEK 2</a:t>
            </a:r>
            <a:r>
              <a:rPr lang="fr-F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br>
              <a:rPr lang="fr-FR" sz="32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b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Ville de Bressuire					8 560 €	</a:t>
            </a:r>
            <a:b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Association Amitié Bressuire Kpalimé		2 000 €	</a:t>
            </a:r>
            <a:b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Agence de l'eau Loire Bretagne		     199 500 €	</a:t>
            </a:r>
            <a:b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Syndicat du Val de Loire				5 350 €	</a:t>
            </a:r>
            <a:b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Communes de </a:t>
            </a:r>
            <a:r>
              <a:rPr lang="fr-F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Kloto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 1 et 2			        23 017 €	</a:t>
            </a:r>
            <a:b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Togolaise des eaux				        38 884 €	</a:t>
            </a:r>
            <a:b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Habitants						           4 031 €	</a:t>
            </a:r>
            <a:b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Experts Solidaires					 </a:t>
            </a:r>
            <a:r>
              <a:rPr lang="fr-FR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3 600 €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b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  <a:r>
              <a:rPr lang="fr-F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Total			       284 942 €	</a:t>
            </a:r>
            <a:br>
              <a:rPr lang="fr-FR" sz="32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fr-FR" sz="3200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D05EB2-1FAE-450F-4543-FE0381FB021A}"/>
              </a:ext>
            </a:extLst>
          </p:cNvPr>
          <p:cNvSpPr txBox="1"/>
          <p:nvPr/>
        </p:nvSpPr>
        <p:spPr>
          <a:xfrm>
            <a:off x="513708" y="6176963"/>
            <a:ext cx="1115773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PROJET PASEK 2</a:t>
            </a:r>
          </a:p>
        </p:txBody>
      </p:sp>
    </p:spTree>
    <p:extLst>
      <p:ext uri="{BB962C8B-B14F-4D97-AF65-F5344CB8AC3E}">
        <p14:creationId xmlns:p14="http://schemas.microsoft.com/office/powerpoint/2010/main" val="25645382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491</Words>
  <Application>Microsoft Office PowerPoint</Application>
  <PresentationFormat>Grand écran</PresentationFormat>
  <Paragraphs>56</Paragraphs>
  <Slides>10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Thème Office</vt:lpstr>
      <vt:lpstr>Photo</vt:lpstr>
      <vt:lpstr>Présentation PowerPoint</vt:lpstr>
      <vt:lpstr>Jumelage Coopération Amitié Bressuire Kpalimé</vt:lpstr>
      <vt:lpstr>Jumelage Coopération Amitié Bressuire Kpalimé</vt:lpstr>
      <vt:lpstr>Jumelage Coopération Amitié Bressuire Kpalimé</vt:lpstr>
      <vt:lpstr>Jumelage Coopération Amitié Bressuire Kpalimé</vt:lpstr>
      <vt:lpstr>Jumelage Coopération Amitié Bressuire Kpalimé</vt:lpstr>
      <vt:lpstr>Jumelage Coopération Amitié Bressuire Kpalimé</vt:lpstr>
      <vt:lpstr>La mise en œuvre de ce nouveau projet PASEK 2, a débuté en janvier 2025 : l’objectif est l’amélioration du service d’eau potable, en particulier le captage de l’eau potable au niveau de la source. Le débit pourrait être amélioré en désensablant la source.</vt:lpstr>
      <vt:lpstr>Coût prévisionnel et financement de l'opération PASEK 2        Ville de Bressuire     8 560 €  Association Amitié Bressuire Kpalimé  2 000 €  Agence de l'eau Loire Bretagne       199 500 €  Syndicat du Val de Loire    5 350 €  Communes de Kloto 1 et 2           23 017 €  Togolaise des eaux            38 884 €  Habitants                 4 031 €  Experts Solidaires      3 600 €      Total          284 942 €  </vt:lpstr>
      <vt:lpstr>Les bénéfices pour la population seraient les suivants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Jumelage Coopération Amitié Bressuire Kpalimé</dc:title>
  <dc:creator>CLAUDE TRUFFY</dc:creator>
  <cp:lastModifiedBy>Passin Come</cp:lastModifiedBy>
  <cp:revision>120</cp:revision>
  <cp:lastPrinted>2025-02-02T16:39:13Z</cp:lastPrinted>
  <dcterms:created xsi:type="dcterms:W3CDTF">2024-01-18T10:50:58Z</dcterms:created>
  <dcterms:modified xsi:type="dcterms:W3CDTF">2026-03-19T08:19:08Z</dcterms:modified>
</cp:coreProperties>
</file>