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0" r:id="rId3"/>
    <p:sldId id="301" r:id="rId4"/>
    <p:sldId id="298" r:id="rId5"/>
    <p:sldId id="293" r:id="rId6"/>
    <p:sldId id="258" r:id="rId7"/>
    <p:sldId id="257" r:id="rId8"/>
    <p:sldId id="259" r:id="rId9"/>
    <p:sldId id="260" r:id="rId10"/>
    <p:sldId id="261" r:id="rId11"/>
    <p:sldId id="29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7DA3D2D-6750-43EA-8A18-2D3F5D3DC94C}">
          <p14:sldIdLst>
            <p14:sldId id="256"/>
          </p14:sldIdLst>
        </p14:section>
        <p14:section name="Aiffres" id="{F9F1E516-0B1D-4F2A-A66E-5B55C8D348E6}">
          <p14:sldIdLst>
            <p14:sldId id="300"/>
            <p14:sldId id="301"/>
          </p14:sldIdLst>
        </p14:section>
        <p14:section name="Chef Boutonne" id="{4F908D56-B0E9-494D-B38F-6DB1240C6BBF}">
          <p14:sldIdLst>
            <p14:sldId id="298"/>
            <p14:sldId id="293"/>
          </p14:sldIdLst>
        </p14:section>
        <p14:section name="Coulon" id="{C2911A61-25D3-4305-94B8-35CC820EDCDC}">
          <p14:sldIdLst>
            <p14:sldId id="258"/>
            <p14:sldId id="257"/>
          </p14:sldIdLst>
        </p14:section>
        <p14:section name="Lezay" id="{F445312E-B44D-4C58-98AA-445E1B40B04D}">
          <p14:sldIdLst>
            <p14:sldId id="259"/>
            <p14:sldId id="260"/>
          </p14:sldIdLst>
        </p14:section>
        <p14:section name="Ménigoute" id="{36C3C903-CDD9-4A39-9215-A14BD01AAA18}">
          <p14:sldIdLst>
            <p14:sldId id="261"/>
          </p14:sldIdLst>
        </p14:section>
        <p14:section name="Secondigny" id="{377040FB-E482-4AF6-921B-2D84A9013717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8A05E-2120-40B8-AFBB-37726640EDD6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37E24-F5D5-4245-B410-C5C2036471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3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CFCEA-7405-46D2-86AA-79BB24DBB9F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52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CFCEA-7405-46D2-86AA-79BB24DBB9F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95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264EF-86C2-A991-0522-A10F68602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488A84-EE68-6048-7CB0-9F673F43E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5F56AD-EE08-9852-363F-C08B0658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E52DE6-D6A9-11EE-FBEB-2ACE620E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6C177-8F43-21F6-8A99-EDD9A26B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31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D6DC1-E858-91D3-4E17-2C5CD9F4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5E16E6-0575-DA46-F33B-091BC2127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410CED-1C5A-C11B-D0AA-5554EB12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B330E2-901E-9259-F802-F847B439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FF347C-4864-0D2E-8C07-BB460003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7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F545CF-ADA1-2D46-87FB-205778AE4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67E8AC-A6F6-9A64-BBEA-E9672DAE0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A415FA-9000-6511-7811-34297182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8FCC2-62E9-A106-BF7C-6E7CE90D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EECDD2-F82D-B027-A1B1-FBF7C6F7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09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245BD-959E-2118-4645-7B7688C8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68B6E-6DAF-A217-E4B6-71429F9B4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65B227-1966-C3A3-CC8C-CC67D47C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E235B-0589-AAAE-F79F-794BBCD6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4A9EA6-D931-01B7-12B7-3B6FEF54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77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EC3E8-A9FE-84EF-093C-B5D4BA53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6595E9-FC03-1B75-5D68-CF868381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5DD72-596C-1A7B-ED79-E496B6B1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19E1F9-A877-46BC-F36D-465AB767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6E68D9-D6FD-CCE5-CBFB-B0568BD2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2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FE776-6C20-7F06-A4CE-045C9DDD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55D3AD-C180-9838-E71C-3E01A46F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B95AEC-88FB-6977-D45D-D80EB4B5C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D8B177-36E0-D325-CFA1-B911338C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2CC005-9E84-3324-F9E4-2FB6F924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412384-1F4B-78CD-DF59-33823CAA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04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A6537-6334-E1E8-21E4-97FC3ED2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A000A2-4A13-1F82-B6BA-89BBD3EB7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EBF447-14C4-0505-B711-EA32F947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FDE3F9-D736-99EF-3DC4-D86288E64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BED937-55AB-4355-26DB-00FF10BDF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9A6E15-96D7-637C-46A1-A101BA6F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26DE56-7B46-569D-EEAE-AFC34DA6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B517DD-5373-6A09-FB64-C360C6C1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61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45F3E-7F35-4F57-027D-BC1CCA1F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1F1953-1C68-0C96-C591-127718FA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B71668-D297-9A0E-42E3-F5334558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F4A22-5526-176A-8AC7-672E689A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73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AE3345-99B4-7FDB-2385-51F33584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EE9705-D42E-62DD-9EA7-BB479392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8C60E8-F898-3023-36DA-DE66F09D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5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6B641-BFFB-1263-5C1C-FC62EAC9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1E0872-66AD-E8B8-BCBA-622CF38D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984C4A-EEE1-5BBA-3AB9-74EAD4532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02CB1F-DC98-C843-58C7-C142A0C5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591317-514B-2040-C1FD-DED9C265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FADB5B-DA9A-FF21-359C-7CBA171C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44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EFD1-3937-6206-496D-9ED71EB6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7AC78E-3E0C-8320-35FC-39C03F8B5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ADFA9B-FD62-E18C-7C1D-801A70BBF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8B7B3C-D910-81F2-A2B4-6B1AB24B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735602-D5CF-BF47-7586-4C4A42A5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193253-2D24-34D9-67D5-F039A6FF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74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4F4CCB-AA33-01C2-9FC8-F9BF5D96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51139C-D3E4-127F-C1F1-813BF175B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C04229-C87C-4ADF-BF98-690E74972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8035A-6EF4-4A52-BD6D-A75B8F2AF107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0E44ED-4A44-1556-BAD1-64FAF033F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587EF8-A97C-03D0-30D9-97DC9F273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8B815-C982-4C03-8AAF-88C39CAEB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7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D9797-9B8A-21E9-BB20-2192128D19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des jumelages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11418C-213A-778F-8669-0693B2748F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68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8F3B57-7665-3669-D3FE-3FD5ED4E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27" y="178392"/>
            <a:ext cx="5120561" cy="1325563"/>
          </a:xfrm>
        </p:spPr>
        <p:txBody>
          <a:bodyPr>
            <a:normAutofit/>
          </a:bodyPr>
          <a:lstStyle/>
          <a:p>
            <a:r>
              <a:rPr lang="fr-FR" dirty="0"/>
              <a:t>Echanges de jeunes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AD2D25-6EB6-D6BC-A225-7BAC69B8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4" y="1374184"/>
            <a:ext cx="6694162" cy="53540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b="1" dirty="0"/>
              <a:t>Projet sur trois ans. </a:t>
            </a:r>
            <a:br>
              <a:rPr lang="fr-FR" sz="2400" dirty="0"/>
            </a:br>
            <a:r>
              <a:rPr lang="fr-FR" sz="2400" dirty="0"/>
              <a:t>	</a:t>
            </a:r>
            <a:r>
              <a:rPr lang="fr-FR" sz="2400" i="1" dirty="0"/>
              <a:t>(2024) Incubateur So Coopération </a:t>
            </a:r>
            <a:br>
              <a:rPr lang="fr-FR" sz="2400" i="1" dirty="0"/>
            </a:br>
            <a:r>
              <a:rPr lang="fr-FR" sz="2400" i="1" dirty="0"/>
              <a:t>	ODD-</a:t>
            </a:r>
            <a:r>
              <a:rPr lang="fr-FR" sz="2400" i="1" dirty="0" err="1"/>
              <a:t>yssée</a:t>
            </a:r>
            <a:br>
              <a:rPr lang="fr-FR" sz="2400" dirty="0"/>
            </a:br>
            <a:r>
              <a:rPr lang="fr-FR" sz="2400" dirty="0"/>
              <a:t>	</a:t>
            </a:r>
            <a:r>
              <a:rPr lang="fr-FR" sz="2400" b="1" dirty="0"/>
              <a:t>(2025) Phase 1 </a:t>
            </a:r>
            <a:r>
              <a:rPr lang="fr-FR" sz="2400" dirty="0"/>
              <a:t>: Mission des jeunes 	Ménigoutais</a:t>
            </a:r>
            <a:br>
              <a:rPr lang="fr-FR" sz="2400" dirty="0"/>
            </a:br>
            <a:r>
              <a:rPr lang="fr-FR" sz="2400" dirty="0"/>
              <a:t>	</a:t>
            </a:r>
            <a:r>
              <a:rPr lang="fr-FR" sz="2400" b="1" dirty="0"/>
              <a:t>(2026) Phase 2 </a:t>
            </a:r>
            <a:r>
              <a:rPr lang="fr-FR" sz="2400" dirty="0"/>
              <a:t>: Entre mission. 	Accompagnement de projets autour des ODD 	et de l’ECSI dans les deux territoires.</a:t>
            </a:r>
          </a:p>
          <a:p>
            <a:pPr lvl="2"/>
            <a:r>
              <a:rPr lang="fr-FR" sz="2400" b="1" dirty="0"/>
              <a:t>Ountivou</a:t>
            </a:r>
            <a:r>
              <a:rPr lang="fr-FR" sz="2400" dirty="0"/>
              <a:t> : Deux projets au lycée et collège s’appuyant sur un club environnement (Monarch Intelligence Togo et ONG STADD) [plus ODD et dérèglement climatique].</a:t>
            </a:r>
          </a:p>
          <a:p>
            <a:pPr lvl="2"/>
            <a:r>
              <a:rPr lang="fr-FR" sz="2400" b="1" dirty="0"/>
              <a:t>Le Ménigoutais </a:t>
            </a:r>
            <a:r>
              <a:rPr lang="fr-FR" sz="2400" dirty="0"/>
              <a:t>: interventions de </a:t>
            </a:r>
            <a:r>
              <a:rPr lang="fr-FR" sz="2400" dirty="0" err="1"/>
              <a:t>KuRioz</a:t>
            </a:r>
            <a:r>
              <a:rPr lang="fr-FR" sz="2400" dirty="0"/>
              <a:t> dans deux écoles, le collège de Ménigoute et le lycée de Parthenay. [plus Citoyenneté et solidarité internationale].</a:t>
            </a:r>
          </a:p>
          <a:p>
            <a:pPr marL="914400" lvl="2" indent="0">
              <a:buNone/>
            </a:pPr>
            <a:r>
              <a:rPr lang="fr-FR" sz="2400" b="1" dirty="0"/>
              <a:t>(2027) Phase 3 </a:t>
            </a:r>
            <a:r>
              <a:rPr lang="fr-FR" sz="2400" dirty="0"/>
              <a:t>: Mission de jeunes togolais en France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CB9CF6-DA70-8EA5-F051-7E8C7B2CB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r="-3" b="22630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EB18F6-21B8-57BB-99B6-FB17FAAFA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r="767" b="-4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45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471BA2C-0801-428D-85E9-59262F9AE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EC479A-FF72-4336-B766-B28D2855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Centre de perfectionnement couture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E38201-7533-48DA-A643-422C7148B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Objectifs 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Valorisation du travail des artisans couturiers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Formations théoriques et pratiques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Ateliers équipés de machines à coudre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Défilés pour valoriser les talents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Offrir des stages de mise à niveau aux meilleurs dans des centres de référence</a:t>
            </a:r>
          </a:p>
          <a:p>
            <a:pPr marL="0" indent="0"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Difficultés : Pérennisation du centre - Comment passer de l’individualisme au collectif ?</a:t>
            </a:r>
          </a:p>
          <a:p>
            <a:pPr marL="0" indent="0"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8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52E72-088A-BBFB-0BFD-49A99EA10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27" y="1668389"/>
            <a:ext cx="12192000" cy="518961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B7E74C-B37E-40E5-831A-94E07837A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27"/>
            <a:ext cx="12188858" cy="1655762"/>
          </a:xfrm>
          <a:solidFill>
            <a:srgbClr val="FFC000"/>
          </a:solidFill>
        </p:spPr>
        <p:txBody>
          <a:bodyPr/>
          <a:lstStyle/>
          <a:p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0A8EE8-EB93-C8F6-6FFA-9A841382F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"/>
            <a:ext cx="2647472" cy="16557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712AD1-7013-AD3F-411B-A4CF501C4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" y="2738754"/>
            <a:ext cx="6079295" cy="41192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E3D3E4-42E5-221B-ACAE-B1B444637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73" y="2730419"/>
            <a:ext cx="6087647" cy="41275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D291EA-44B7-5052-85EF-7173A15446A0}"/>
              </a:ext>
            </a:extLst>
          </p:cNvPr>
          <p:cNvSpPr txBox="1"/>
          <p:nvPr/>
        </p:nvSpPr>
        <p:spPr>
          <a:xfrm>
            <a:off x="2656899" y="461910"/>
            <a:ext cx="95886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/>
              <a:t>Investir pour tendre vers l’autonomie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5B6463-6018-8EB2-6A2A-0AC9D2F82901}"/>
              </a:ext>
            </a:extLst>
          </p:cNvPr>
          <p:cNvSpPr txBox="1"/>
          <p:nvPr/>
        </p:nvSpPr>
        <p:spPr>
          <a:xfrm>
            <a:off x="697445" y="1683356"/>
            <a:ext cx="3523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2013 </a:t>
            </a:r>
          </a:p>
          <a:p>
            <a:pPr algn="ctr"/>
            <a:r>
              <a:rPr lang="fr-FR" sz="2400" dirty="0"/>
              <a:t> </a:t>
            </a:r>
            <a:r>
              <a:rPr lang="fr-FR" sz="2400" dirty="0" err="1"/>
              <a:t>Apatam</a:t>
            </a:r>
            <a:r>
              <a:rPr lang="fr-FR" sz="2400" dirty="0"/>
              <a:t> et chaises 7500 €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F4F315-4F1A-9D53-B804-02C820B7C432}"/>
              </a:ext>
            </a:extLst>
          </p:cNvPr>
          <p:cNvSpPr txBox="1"/>
          <p:nvPr/>
        </p:nvSpPr>
        <p:spPr>
          <a:xfrm>
            <a:off x="6272410" y="1647498"/>
            <a:ext cx="6094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2015 à 2017</a:t>
            </a:r>
          </a:p>
          <a:p>
            <a:r>
              <a:rPr lang="fr-FR" sz="2400" dirty="0"/>
              <a:t> Construction centre d’accueil avec 6 chambres </a:t>
            </a:r>
          </a:p>
          <a:p>
            <a:pPr algn="ctr"/>
            <a:r>
              <a:rPr lang="fr-FR" sz="2400" dirty="0"/>
              <a:t>42500 €</a:t>
            </a:r>
          </a:p>
        </p:txBody>
      </p:sp>
    </p:spTree>
    <p:extLst>
      <p:ext uri="{BB962C8B-B14F-4D97-AF65-F5344CB8AC3E}">
        <p14:creationId xmlns:p14="http://schemas.microsoft.com/office/powerpoint/2010/main" val="83518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88E94-3CF7-2A13-5B82-54D4E52C0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3A847-B052-4939-9F08-4AEF61DCD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68389"/>
            <a:ext cx="12192000" cy="518961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923403-DEFB-D9F7-400F-1256FB0E4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27"/>
            <a:ext cx="12188858" cy="1655762"/>
          </a:xfrm>
          <a:solidFill>
            <a:srgbClr val="FFC000"/>
          </a:solidFill>
        </p:spPr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8E3718-C0DA-7288-5ADD-51B273E95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"/>
            <a:ext cx="2647472" cy="16557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A1EA0D-5FA4-138E-BBE2-6401912ADC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80503"/>
            <a:ext cx="11990895" cy="52648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013477-CFEC-465A-C37D-34730027AC87}"/>
              </a:ext>
            </a:extLst>
          </p:cNvPr>
          <p:cNvSpPr txBox="1"/>
          <p:nvPr/>
        </p:nvSpPr>
        <p:spPr>
          <a:xfrm>
            <a:off x="3723587" y="4895538"/>
            <a:ext cx="882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      3620 €         -     5023 €       =  - 1402 €                       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F67895-4205-9282-D436-729575037E76}"/>
              </a:ext>
            </a:extLst>
          </p:cNvPr>
          <p:cNvSpPr txBox="1"/>
          <p:nvPr/>
        </p:nvSpPr>
        <p:spPr>
          <a:xfrm>
            <a:off x="2639500" y="452484"/>
            <a:ext cx="928927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600" dirty="0"/>
              <a:t>Comptes trimestriels de notre partenaire A2P2A </a:t>
            </a:r>
          </a:p>
        </p:txBody>
      </p:sp>
    </p:spTree>
    <p:extLst>
      <p:ext uri="{BB962C8B-B14F-4D97-AF65-F5344CB8AC3E}">
        <p14:creationId xmlns:p14="http://schemas.microsoft.com/office/powerpoint/2010/main" val="282498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37C06-D675-FB90-38BB-478AB917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E2F08-7BE7-1CFA-C429-6F92B3C7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55" y="450174"/>
            <a:ext cx="7111738" cy="1325563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Mécanisation de la CUMA du canton de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Kamé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(Togo)</a:t>
            </a:r>
            <a:b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Association ARBRES &amp; UARP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95E55-C1B5-A2D8-BAE3-41DD1D47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404" y="2055864"/>
            <a:ext cx="10590189" cy="41801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Objectif :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moderniser l’agriculture et renforcer l’autonomie alimentaire. </a:t>
            </a:r>
          </a:p>
          <a:p>
            <a:pPr marL="0" indent="0">
              <a:buNone/>
            </a:pPr>
            <a:endParaRPr lang="fr-FR" sz="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Activités clés</a:t>
            </a:r>
          </a:p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Construction d’un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bâtiment sécurisé + atelier de réparation</a:t>
            </a:r>
          </a:p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Acquisition de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matériel mécanisé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	motoculteurs, égreneuses, batteuse–vanneuse, presses à manioc,    	extracteurs d’huile, remorque/tricycle</a:t>
            </a: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Formations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techniques et administratives</a:t>
            </a: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Accompagnement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continu par l’UARP +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échanges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avec des CUMA françaises</a:t>
            </a:r>
          </a:p>
          <a:p>
            <a:endParaRPr lang="fr-FR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CCED70-6D8F-6624-53E7-71C69217C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83" y="247797"/>
            <a:ext cx="3181350" cy="1762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92C76B-526D-9CBA-D6CA-32FF5B537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830" y="5806885"/>
            <a:ext cx="6104763" cy="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B9EA7-16EE-8B5B-F209-F8E860FF5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87F4B-7A55-9654-8A05-972D472D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83" y="2284472"/>
            <a:ext cx="10872390" cy="4681127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Bénéficiaires :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200 membres (102 femmes, 98 jeunes) – 1 500 indirects.</a:t>
            </a:r>
          </a:p>
          <a:p>
            <a:endParaRPr lang="fr-FR" sz="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Impact :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+30 % de productivité, moins de pénibilité, montée en compétences. </a:t>
            </a:r>
          </a:p>
          <a:p>
            <a:endParaRPr lang="fr-FR" sz="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Budget - Coût total : 59 809 €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9B228-B63E-3511-7EF7-08FB69436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83" y="247797"/>
            <a:ext cx="3181350" cy="17621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6ECD33-FC25-6C53-35C2-AD0765739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1" y="5837272"/>
            <a:ext cx="8804523" cy="6273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2F4794-A6F3-AFAA-A351-542786FD68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980">
            <a:off x="8271328" y="290009"/>
            <a:ext cx="3712854" cy="27846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8B72782-22F1-AE1F-EDB2-8E5018354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315">
            <a:off x="9730314" y="4603897"/>
            <a:ext cx="1580354" cy="2107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B2CBB16-036F-8E89-E862-F14C5E50C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63" y="471080"/>
            <a:ext cx="4041673" cy="2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D1C885-CA71-B115-83C2-2BDB120B5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97032" cy="66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0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5C7347C-68A4-AC13-32CE-7A2B3A98A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0"/>
            <a:ext cx="12034684" cy="67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E20E5E-D860-B950-7ED4-A8C98E3F6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65"/>
            <a:ext cx="12027049" cy="68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8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DDBD67-4A01-A45F-310B-7E61D910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" y="82209"/>
            <a:ext cx="12027050" cy="66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0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340</Words>
  <Application>Microsoft Office PowerPoint</Application>
  <PresentationFormat>Grand écran</PresentationFormat>
  <Paragraphs>42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Arial Rounded MT Bold</vt:lpstr>
      <vt:lpstr>Calibri</vt:lpstr>
      <vt:lpstr>Thème Office</vt:lpstr>
      <vt:lpstr>Présentation des jumelages</vt:lpstr>
      <vt:lpstr>Présentation PowerPoint</vt:lpstr>
      <vt:lpstr>Présentation PowerPoint</vt:lpstr>
      <vt:lpstr>Mécanisation de la CUMA du canton de Kamé (Togo) Association ARBRES &amp; UARP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Echanges de jeunes</vt:lpstr>
      <vt:lpstr>Centre de perfectionnement couture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Passin Come</dc:creator>
  <cp:lastModifiedBy>Passin Come</cp:lastModifiedBy>
  <cp:revision>6</cp:revision>
  <dcterms:created xsi:type="dcterms:W3CDTF">2026-03-19T08:33:32Z</dcterms:created>
  <dcterms:modified xsi:type="dcterms:W3CDTF">2026-03-20T20:45:14Z</dcterms:modified>
</cp:coreProperties>
</file>